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3"/>
  </p:notesMasterIdLst>
  <p:sldIdLst>
    <p:sldId id="256" r:id="rId2"/>
    <p:sldId id="266" r:id="rId3"/>
    <p:sldId id="257" r:id="rId4"/>
    <p:sldId id="258" r:id="rId5"/>
    <p:sldId id="259" r:id="rId6"/>
    <p:sldId id="260" r:id="rId7"/>
    <p:sldId id="261" r:id="rId8"/>
    <p:sldId id="262" r:id="rId9"/>
    <p:sldId id="267" r:id="rId10"/>
    <p:sldId id="265" r:id="rId11"/>
    <p:sldId id="264"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F0788-B2BE-0842-AFBB-DF8B76429A6F}" type="datetimeFigureOut">
              <a:rPr lang="nl-NL" smtClean="0"/>
              <a:t>13-1-2017</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71F423-2937-2148-9324-99CA50DD0157}" type="slidenum">
              <a:rPr lang="nl-NL" smtClean="0"/>
              <a:t>‹nr.›</a:t>
            </a:fld>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Welkom, </a:t>
            </a:r>
          </a:p>
          <a:p>
            <a:r>
              <a:rPr lang="nl-NL"/>
              <a:t>Doel van de avond: informatie verstrekken over het onderzoek</a:t>
            </a:r>
          </a:p>
          <a:p>
            <a:pPr marL="0" marR="0" indent="0" algn="l" defTabSz="457200" rtl="0" eaLnBrk="1" fontAlgn="auto" latinLnBrk="0" hangingPunct="1">
              <a:lnSpc>
                <a:spcPct val="100000"/>
              </a:lnSpc>
              <a:spcBef>
                <a:spcPts val="0"/>
              </a:spcBef>
              <a:spcAft>
                <a:spcPts val="0"/>
              </a:spcAft>
              <a:buClrTx/>
              <a:buSzTx/>
              <a:buFontTx/>
              <a:buNone/>
              <a:tabLst/>
              <a:defRPr/>
            </a:pPr>
            <a:r>
              <a:rPr lang="nl-NL"/>
              <a:t>Als school vinden we het goed om kritisch te blijven kijken naar ons onderwijs waaronder ook de schooltijden. Samen met ouders willen we de komende tijd benutten om te kijken naar wat goed is voor onze kinderen. Groep 8 heeft een voorschotje genomen: filmpje debat kijken</a:t>
            </a:r>
            <a:r>
              <a:rPr lang="is-IS"/>
              <a:t>… </a:t>
            </a:r>
            <a:r>
              <a:rPr lang="nl-NL" err="1"/>
              <a:t>https</a:t>
            </a:r>
            <a:r>
              <a:rPr lang="nl-NL"/>
              <a:t>://</a:t>
            </a:r>
            <a:r>
              <a:rPr lang="nl-NL" err="1"/>
              <a:t>www.youtube.com</a:t>
            </a:r>
            <a:r>
              <a:rPr lang="nl-NL"/>
              <a:t>/</a:t>
            </a:r>
            <a:r>
              <a:rPr lang="nl-NL" err="1"/>
              <a:t>watch?v</a:t>
            </a:r>
            <a:r>
              <a:rPr lang="nl-NL"/>
              <a:t>=8oR61GnCmMk</a:t>
            </a:r>
            <a:endParaRPr lang="is-IS"/>
          </a:p>
          <a:p>
            <a:pPr marL="0" marR="0" indent="0" algn="l" defTabSz="457200" rtl="0" eaLnBrk="1" fontAlgn="auto" latinLnBrk="0" hangingPunct="1">
              <a:lnSpc>
                <a:spcPct val="100000"/>
              </a:lnSpc>
              <a:spcBef>
                <a:spcPts val="0"/>
              </a:spcBef>
              <a:spcAft>
                <a:spcPts val="0"/>
              </a:spcAft>
              <a:buClrTx/>
              <a:buSzTx/>
              <a:buFontTx/>
              <a:buNone/>
              <a:tabLst/>
              <a:defRPr/>
            </a:pPr>
            <a:r>
              <a:rPr lang="is-IS"/>
              <a:t>Als school en als team staan</a:t>
            </a:r>
            <a:r>
              <a:rPr lang="is-IS" baseline="0"/>
              <a:t> we open voor een verandering in de schooltijden en zullen we de wens van ouders volgen. </a:t>
            </a:r>
            <a:r>
              <a:rPr lang="nl-NL" baseline="0"/>
              <a:t>W</a:t>
            </a:r>
            <a:r>
              <a:rPr lang="is-IS" baseline="0"/>
              <a:t>e hopen dan ook samen met u een gede keuze te kunnen maken.</a:t>
            </a:r>
          </a:p>
          <a:p>
            <a:pPr marL="0" marR="0" indent="0" algn="l" defTabSz="457200" rtl="0" eaLnBrk="1" fontAlgn="auto" latinLnBrk="0" hangingPunct="1">
              <a:lnSpc>
                <a:spcPct val="100000"/>
              </a:lnSpc>
              <a:spcBef>
                <a:spcPts val="0"/>
              </a:spcBef>
              <a:spcAft>
                <a:spcPts val="0"/>
              </a:spcAft>
              <a:buClrTx/>
              <a:buSzTx/>
              <a:buFontTx/>
              <a:buNone/>
              <a:tabLst/>
              <a:defRPr/>
            </a:pPr>
            <a:r>
              <a:rPr lang="is-IS" baseline="0"/>
              <a:t>De uitkomst is voor ons op dit moment niet het belangrijkste, het gaat ons ook om het goede proces. Zoveel mensen, zoveel wensen... We zullen dan ook niet iedereen tevreden stellen, en hopen dat we door het proces toch een goede beslissing kunnen nemen. </a:t>
            </a:r>
            <a:endParaRPr lang="nl-NL"/>
          </a:p>
          <a:p>
            <a:r>
              <a:rPr lang="nl-NL"/>
              <a:t>Na afloop eerste keuze, in welk</a:t>
            </a:r>
            <a:r>
              <a:rPr lang="nl-NL" baseline="0"/>
              <a:t> model </a:t>
            </a:r>
            <a:r>
              <a:rPr lang="nl-NL" baseline="0" err="1"/>
              <a:t>gaanw</a:t>
            </a:r>
            <a:r>
              <a:rPr lang="nl-NL" baseline="0"/>
              <a:t> e ons verder verdiepen naast de huidige schooltijden. M</a:t>
            </a:r>
            <a:r>
              <a:rPr lang="nl-NL"/>
              <a:t>ag deze week gemaakt worden</a:t>
            </a:r>
            <a:r>
              <a:rPr lang="nl-NL" baseline="0"/>
              <a:t> door middel van stembriefjes.</a:t>
            </a:r>
            <a:endParaRPr lang="nl-NL"/>
          </a:p>
        </p:txBody>
      </p:sp>
      <p:sp>
        <p:nvSpPr>
          <p:cNvPr id="4" name="Tijdelijke aanduiding voor dianummer 3"/>
          <p:cNvSpPr>
            <a:spLocks noGrp="1"/>
          </p:cNvSpPr>
          <p:nvPr>
            <p:ph type="sldNum" sz="quarter" idx="10"/>
          </p:nvPr>
        </p:nvSpPr>
        <p:spPr/>
        <p:txBody>
          <a:bodyPr/>
          <a:lstStyle/>
          <a:p>
            <a:fld id="{D271F423-2937-2148-9324-99CA50DD0157}" type="slidenum">
              <a:rPr lang="nl-NL" smtClean="0"/>
              <a:t>2</a:t>
            </a:fld>
            <a:endParaRPr lang="nl-NL"/>
          </a:p>
        </p:txBody>
      </p:sp>
    </p:spTree>
    <p:extLst>
      <p:ext uri="{BB962C8B-B14F-4D97-AF65-F5344CB8AC3E}">
        <p14:creationId xmlns:p14="http://schemas.microsoft.com/office/powerpoint/2010/main" val="1452290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Korte algemene uitleg over schooltijden, toelichting film andere tijden</a:t>
            </a:r>
          </a:p>
          <a:p>
            <a:endParaRPr lang="nl-NL"/>
          </a:p>
          <a:p>
            <a:endParaRPr lang="nl-NL"/>
          </a:p>
        </p:txBody>
      </p:sp>
      <p:sp>
        <p:nvSpPr>
          <p:cNvPr id="4" name="Tijdelijke aanduiding voor dianummer 3"/>
          <p:cNvSpPr>
            <a:spLocks noGrp="1"/>
          </p:cNvSpPr>
          <p:nvPr>
            <p:ph type="sldNum" sz="quarter" idx="10"/>
          </p:nvPr>
        </p:nvSpPr>
        <p:spPr/>
        <p:txBody>
          <a:bodyPr/>
          <a:lstStyle/>
          <a:p>
            <a:fld id="{D271F423-2937-2148-9324-99CA50DD0157}" type="slidenum">
              <a:rPr lang="nl-NL" smtClean="0"/>
              <a:t>5</a:t>
            </a:fld>
            <a:endParaRPr lang="nl-NL"/>
          </a:p>
        </p:txBody>
      </p:sp>
    </p:spTree>
    <p:extLst>
      <p:ext uri="{BB962C8B-B14F-4D97-AF65-F5344CB8AC3E}">
        <p14:creationId xmlns:p14="http://schemas.microsoft.com/office/powerpoint/2010/main" val="2502948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a:t>Korte uitleg naschoolse opvang en samenwerking met school, wens tot verdere samenwerking, ongeacht schooltijden</a:t>
            </a:r>
          </a:p>
          <a:p>
            <a:endParaRPr lang="nl-NL"/>
          </a:p>
        </p:txBody>
      </p:sp>
      <p:sp>
        <p:nvSpPr>
          <p:cNvPr id="4" name="Tijdelijke aanduiding voor dianummer 3"/>
          <p:cNvSpPr>
            <a:spLocks noGrp="1"/>
          </p:cNvSpPr>
          <p:nvPr>
            <p:ph type="sldNum" sz="quarter" idx="10"/>
          </p:nvPr>
        </p:nvSpPr>
        <p:spPr/>
        <p:txBody>
          <a:bodyPr/>
          <a:lstStyle/>
          <a:p>
            <a:fld id="{D271F423-2937-2148-9324-99CA50DD0157}" type="slidenum">
              <a:rPr lang="nl-NL" smtClean="0"/>
              <a:t>6</a:t>
            </a:fld>
            <a:endParaRPr lang="nl-NL"/>
          </a:p>
        </p:txBody>
      </p:sp>
    </p:spTree>
    <p:extLst>
      <p:ext uri="{BB962C8B-B14F-4D97-AF65-F5344CB8AC3E}">
        <p14:creationId xmlns:p14="http://schemas.microsoft.com/office/powerpoint/2010/main" val="96355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Eten is onderwijstijd</a:t>
            </a:r>
          </a:p>
        </p:txBody>
      </p:sp>
      <p:sp>
        <p:nvSpPr>
          <p:cNvPr id="4" name="Tijdelijke aanduiding voor dianummer 3"/>
          <p:cNvSpPr>
            <a:spLocks noGrp="1"/>
          </p:cNvSpPr>
          <p:nvPr>
            <p:ph type="sldNum" sz="quarter" idx="10"/>
          </p:nvPr>
        </p:nvSpPr>
        <p:spPr/>
        <p:txBody>
          <a:bodyPr/>
          <a:lstStyle/>
          <a:p>
            <a:fld id="{D271F423-2937-2148-9324-99CA50DD0157}" type="slidenum">
              <a:rPr lang="nl-NL" smtClean="0"/>
              <a:t>8</a:t>
            </a:fld>
            <a:endParaRPr lang="nl-NL"/>
          </a:p>
        </p:txBody>
      </p:sp>
    </p:spTree>
    <p:extLst>
      <p:ext uri="{BB962C8B-B14F-4D97-AF65-F5344CB8AC3E}">
        <p14:creationId xmlns:p14="http://schemas.microsoft.com/office/powerpoint/2010/main" val="1849723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Eten is onderwijstijd</a:t>
            </a:r>
          </a:p>
        </p:txBody>
      </p:sp>
      <p:sp>
        <p:nvSpPr>
          <p:cNvPr id="4" name="Tijdelijke aanduiding voor dianummer 3"/>
          <p:cNvSpPr>
            <a:spLocks noGrp="1"/>
          </p:cNvSpPr>
          <p:nvPr>
            <p:ph type="sldNum" sz="quarter" idx="10"/>
          </p:nvPr>
        </p:nvSpPr>
        <p:spPr/>
        <p:txBody>
          <a:bodyPr/>
          <a:lstStyle/>
          <a:p>
            <a:fld id="{D271F423-2937-2148-9324-99CA50DD0157}" type="slidenum">
              <a:rPr lang="nl-NL" smtClean="0"/>
              <a:t>9</a:t>
            </a:fld>
            <a:endParaRPr lang="nl-NL"/>
          </a:p>
        </p:txBody>
      </p:sp>
    </p:spTree>
    <p:extLst>
      <p:ext uri="{BB962C8B-B14F-4D97-AF65-F5344CB8AC3E}">
        <p14:creationId xmlns:p14="http://schemas.microsoft.com/office/powerpoint/2010/main" val="1849723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1770888" y="1295401"/>
            <a:ext cx="8650224"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763895" y="1524000"/>
            <a:ext cx="8664211"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nl-NL"/>
              <a:t>Titelstijl van model bewerken</a:t>
            </a:r>
            <a:endParaRPr/>
          </a:p>
        </p:txBody>
      </p:sp>
      <p:sp>
        <p:nvSpPr>
          <p:cNvPr id="3" name="Subtitle 2"/>
          <p:cNvSpPr>
            <a:spLocks noGrp="1"/>
          </p:cNvSpPr>
          <p:nvPr>
            <p:ph type="subTitle" idx="1"/>
          </p:nvPr>
        </p:nvSpPr>
        <p:spPr>
          <a:xfrm>
            <a:off x="1763895" y="3299013"/>
            <a:ext cx="8664212"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titelstijl van het model te bewerken</a:t>
            </a:r>
            <a:endParaRPr/>
          </a:p>
        </p:txBody>
      </p:sp>
      <p:sp>
        <p:nvSpPr>
          <p:cNvPr id="4" name="Date Placeholder 3"/>
          <p:cNvSpPr>
            <a:spLocks noGrp="1"/>
          </p:cNvSpPr>
          <p:nvPr>
            <p:ph type="dt" sz="half" idx="10"/>
          </p:nvPr>
        </p:nvSpPr>
        <p:spPr/>
        <p:txBody>
          <a:bodyPr/>
          <a:lstStyle/>
          <a:p>
            <a:fld id="{CA953BDC-9EAE-49FE-9892-958C9F845175}" type="datetimeFigureOut">
              <a:rPr lang="de-DE" smtClean="0"/>
              <a:t>13.01.2017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11198" y="611872"/>
            <a:ext cx="5439393" cy="1162050"/>
          </a:xfrm>
        </p:spPr>
        <p:txBody>
          <a:bodyPr anchor="b"/>
          <a:lstStyle>
            <a:lvl1pPr algn="ctr">
              <a:defRPr sz="3600" b="0"/>
            </a:lvl1pPr>
          </a:lstStyle>
          <a:p>
            <a:r>
              <a:rPr lang="nl-NL"/>
              <a:t>Titelstijl van model bewerken</a:t>
            </a:r>
            <a:endParaRPr/>
          </a:p>
        </p:txBody>
      </p:sp>
      <p:sp>
        <p:nvSpPr>
          <p:cNvPr id="4" name="Text Placeholder 3"/>
          <p:cNvSpPr>
            <a:spLocks noGrp="1"/>
          </p:cNvSpPr>
          <p:nvPr>
            <p:ph type="body" sz="half" idx="2"/>
          </p:nvPr>
        </p:nvSpPr>
        <p:spPr>
          <a:xfrm>
            <a:off x="711198" y="1787856"/>
            <a:ext cx="5439393"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Date Placeholder 4"/>
          <p:cNvSpPr>
            <a:spLocks noGrp="1"/>
          </p:cNvSpPr>
          <p:nvPr>
            <p:ph type="dt" sz="half" idx="10"/>
          </p:nvPr>
        </p:nvSpPr>
        <p:spPr/>
        <p:txBody>
          <a:bodyPr/>
          <a:lstStyle/>
          <a:p>
            <a:fld id="{CA953BDC-9EAE-49FE-9892-958C9F845175}" type="datetimeFigureOut">
              <a:rPr lang="de-DE" smtClean="0"/>
              <a:t>13.01.2017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CD814C8-F66B-4915-9FEC-D62A1DED085F}" type="slidenum">
              <a:rPr lang="de-DE" smtClean="0"/>
              <a:t>‹nr.›</a:t>
            </a:fld>
            <a:endParaRPr lang="de-DE"/>
          </a:p>
        </p:txBody>
      </p:sp>
      <p:sp>
        <p:nvSpPr>
          <p:cNvPr id="8" name="Picture Placeholder 2"/>
          <p:cNvSpPr>
            <a:spLocks noGrp="1"/>
          </p:cNvSpPr>
          <p:nvPr>
            <p:ph type="pic" idx="1"/>
          </p:nvPr>
        </p:nvSpPr>
        <p:spPr>
          <a:xfrm>
            <a:off x="6787489" y="359393"/>
            <a:ext cx="48768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a:p>
        </p:txBody>
      </p:sp>
      <p:sp>
        <p:nvSpPr>
          <p:cNvPr id="3" name="Vertical Text Placeholder 2"/>
          <p:cNvSpPr>
            <a:spLocks noGrp="1"/>
          </p:cNvSpPr>
          <p:nvPr>
            <p:ph type="body" orient="vert" idx="1"/>
          </p:nvPr>
        </p:nvSpPr>
        <p:spPr/>
        <p:txBody>
          <a:bodyPr vert="eaVert"/>
          <a:lstStyle>
            <a:lvl5pPr>
              <a:defRPr/>
            </a:lvl5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4" name="Date Placeholder 3"/>
          <p:cNvSpPr>
            <a:spLocks noGrp="1"/>
          </p:cNvSpPr>
          <p:nvPr>
            <p:ph type="dt" sz="half" idx="10"/>
          </p:nvPr>
        </p:nvSpPr>
        <p:spPr/>
        <p:txBody>
          <a:bodyPr/>
          <a:lstStyle/>
          <a:p>
            <a:fld id="{CA953BDC-9EAE-49FE-9892-958C9F845175}" type="datetimeFigureOut">
              <a:rPr lang="de-DE" smtClean="0"/>
              <a:t>13.01.2017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26389" y="368301"/>
            <a:ext cx="2032000" cy="5575300"/>
          </a:xfrm>
        </p:spPr>
        <p:txBody>
          <a:bodyPr vert="eaVert"/>
          <a:lstStyle/>
          <a:p>
            <a:r>
              <a:rPr lang="nl-NL"/>
              <a:t>Titelstijl van model bewerken</a:t>
            </a:r>
            <a:endParaRPr/>
          </a:p>
        </p:txBody>
      </p:sp>
      <p:sp>
        <p:nvSpPr>
          <p:cNvPr id="3" name="Vertical Text Placeholder 2"/>
          <p:cNvSpPr>
            <a:spLocks noGrp="1"/>
          </p:cNvSpPr>
          <p:nvPr>
            <p:ph type="body" orient="vert" idx="1"/>
          </p:nvPr>
        </p:nvSpPr>
        <p:spPr>
          <a:xfrm>
            <a:off x="732365" y="368301"/>
            <a:ext cx="8919635" cy="5575300"/>
          </a:xfrm>
        </p:spPr>
        <p:txBody>
          <a:bodyPr vert="eaVert"/>
          <a:lstStyle>
            <a:lvl5pPr>
              <a:defRPr/>
            </a:lvl5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4" name="Date Placeholder 3"/>
          <p:cNvSpPr>
            <a:spLocks noGrp="1"/>
          </p:cNvSpPr>
          <p:nvPr>
            <p:ph type="dt" sz="half" idx="10"/>
          </p:nvPr>
        </p:nvSpPr>
        <p:spPr/>
        <p:txBody>
          <a:bodyPr/>
          <a:lstStyle/>
          <a:p>
            <a:fld id="{CA953BDC-9EAE-49FE-9892-958C9F845175}" type="datetimeFigureOut">
              <a:rPr lang="de-DE" smtClean="0"/>
              <a:t>13.01.2017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a:p>
        </p:txBody>
      </p:sp>
      <p:sp>
        <p:nvSpPr>
          <p:cNvPr id="3" name="Content Placeholder 2"/>
          <p:cNvSpPr>
            <a:spLocks noGrp="1"/>
          </p:cNvSpPr>
          <p:nvPr>
            <p:ph idx="1"/>
          </p:nvPr>
        </p:nvSpPr>
        <p:spPr/>
        <p:txBody>
          <a:bodyPr/>
          <a:lstStyle>
            <a:lvl5pPr>
              <a:defRPr/>
            </a:lvl5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4" name="Date Placeholder 3"/>
          <p:cNvSpPr>
            <a:spLocks noGrp="1"/>
          </p:cNvSpPr>
          <p:nvPr>
            <p:ph type="dt" sz="half" idx="10"/>
          </p:nvPr>
        </p:nvSpPr>
        <p:spPr/>
        <p:txBody>
          <a:bodyPr/>
          <a:lstStyle/>
          <a:p>
            <a:fld id="{CA953BDC-9EAE-49FE-9892-958C9F845175}" type="datetimeFigureOut">
              <a:rPr lang="de-DE" smtClean="0"/>
              <a:t>13.01.2017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dia met afbeelding">
    <p:spTree>
      <p:nvGrpSpPr>
        <p:cNvPr id="1" name=""/>
        <p:cNvGrpSpPr/>
        <p:nvPr/>
      </p:nvGrpSpPr>
      <p:grpSpPr>
        <a:xfrm>
          <a:off x="0" y="0"/>
          <a:ext cx="0" cy="0"/>
          <a:chOff x="0" y="0"/>
          <a:chExt cx="0" cy="0"/>
        </a:xfrm>
      </p:grpSpPr>
      <p:sp>
        <p:nvSpPr>
          <p:cNvPr id="2" name="Title 1"/>
          <p:cNvSpPr>
            <a:spLocks noGrp="1"/>
          </p:cNvSpPr>
          <p:nvPr>
            <p:ph type="ctrTitle"/>
          </p:nvPr>
        </p:nvSpPr>
        <p:spPr>
          <a:xfrm>
            <a:off x="484718" y="3352802"/>
            <a:ext cx="11222567" cy="1470025"/>
          </a:xfrm>
        </p:spPr>
        <p:txBody>
          <a:bodyPr/>
          <a:lstStyle/>
          <a:p>
            <a:r>
              <a:rPr lang="nl-NL"/>
              <a:t>Titelstijl van model bewerken</a:t>
            </a:r>
            <a:endParaRPr/>
          </a:p>
        </p:txBody>
      </p:sp>
      <p:sp>
        <p:nvSpPr>
          <p:cNvPr id="3" name="Subtitle 2"/>
          <p:cNvSpPr>
            <a:spLocks noGrp="1"/>
          </p:cNvSpPr>
          <p:nvPr>
            <p:ph type="subTitle" idx="1"/>
          </p:nvPr>
        </p:nvSpPr>
        <p:spPr>
          <a:xfrm>
            <a:off x="484718" y="4771030"/>
            <a:ext cx="11222567"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titelstijl van het model te bewerken</a:t>
            </a:r>
            <a:endParaRPr/>
          </a:p>
        </p:txBody>
      </p:sp>
      <p:sp>
        <p:nvSpPr>
          <p:cNvPr id="4" name="Date Placeholder 3"/>
          <p:cNvSpPr>
            <a:spLocks noGrp="1"/>
          </p:cNvSpPr>
          <p:nvPr>
            <p:ph type="dt" sz="half" idx="10"/>
          </p:nvPr>
        </p:nvSpPr>
        <p:spPr/>
        <p:txBody>
          <a:bodyPr/>
          <a:lstStyle/>
          <a:p>
            <a:fld id="{CA953BDC-9EAE-49FE-9892-958C9F845175}" type="datetimeFigureOut">
              <a:rPr lang="de-DE" smtClean="0"/>
              <a:t>13.01.2017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‹nr.›</a:t>
            </a:fld>
            <a:endParaRPr lang="de-DE"/>
          </a:p>
        </p:txBody>
      </p:sp>
      <p:sp>
        <p:nvSpPr>
          <p:cNvPr id="9" name="Picture Placeholder 2"/>
          <p:cNvSpPr>
            <a:spLocks noGrp="1"/>
          </p:cNvSpPr>
          <p:nvPr>
            <p:ph type="pic" idx="13"/>
          </p:nvPr>
        </p:nvSpPr>
        <p:spPr>
          <a:xfrm>
            <a:off x="494640" y="363538"/>
            <a:ext cx="1120272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732367" y="2403145"/>
            <a:ext cx="10742084" cy="1362075"/>
          </a:xfrm>
        </p:spPr>
        <p:txBody>
          <a:bodyPr anchor="b" anchorCtr="0"/>
          <a:lstStyle>
            <a:lvl1pPr algn="ctr">
              <a:defRPr sz="4600" b="0" cap="none" baseline="0"/>
            </a:lvl1pPr>
          </a:lstStyle>
          <a:p>
            <a:r>
              <a:rPr lang="nl-NL"/>
              <a:t>Titelstijl van model bewerken</a:t>
            </a:r>
            <a:endParaRPr/>
          </a:p>
        </p:txBody>
      </p:sp>
      <p:sp>
        <p:nvSpPr>
          <p:cNvPr id="3" name="Text Placeholder 2"/>
          <p:cNvSpPr>
            <a:spLocks noGrp="1"/>
          </p:cNvSpPr>
          <p:nvPr>
            <p:ph type="body" idx="1"/>
          </p:nvPr>
        </p:nvSpPr>
        <p:spPr>
          <a:xfrm>
            <a:off x="732367" y="3736006"/>
            <a:ext cx="10742084"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Date Placeholder 3"/>
          <p:cNvSpPr>
            <a:spLocks noGrp="1"/>
          </p:cNvSpPr>
          <p:nvPr>
            <p:ph type="dt" sz="half" idx="10"/>
          </p:nvPr>
        </p:nvSpPr>
        <p:spPr/>
        <p:txBody>
          <a:bodyPr/>
          <a:lstStyle/>
          <a:p>
            <a:fld id="{CA953BDC-9EAE-49FE-9892-958C9F845175}" type="datetimeFigureOut">
              <a:rPr lang="de-DE" smtClean="0"/>
              <a:t>13.01.2017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a:xfrm>
            <a:off x="732367" y="107576"/>
            <a:ext cx="10723035" cy="1336956"/>
          </a:xfrm>
        </p:spPr>
        <p:txBody>
          <a:bodyPr/>
          <a:lstStyle/>
          <a:p>
            <a:r>
              <a:rPr lang="nl-NL"/>
              <a:t>Titelstijl van model bewerken</a:t>
            </a:r>
            <a:endParaRPr/>
          </a:p>
        </p:txBody>
      </p:sp>
      <p:sp>
        <p:nvSpPr>
          <p:cNvPr id="3" name="Content Placeholder 2"/>
          <p:cNvSpPr>
            <a:spLocks noGrp="1"/>
          </p:cNvSpPr>
          <p:nvPr>
            <p:ph sz="half" idx="1"/>
          </p:nvPr>
        </p:nvSpPr>
        <p:spPr>
          <a:xfrm>
            <a:off x="732367" y="1600201"/>
            <a:ext cx="512064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4" name="Content Placeholder 3"/>
          <p:cNvSpPr>
            <a:spLocks noGrp="1"/>
          </p:cNvSpPr>
          <p:nvPr>
            <p:ph sz="half" idx="2"/>
          </p:nvPr>
        </p:nvSpPr>
        <p:spPr>
          <a:xfrm>
            <a:off x="6334761" y="1600201"/>
            <a:ext cx="512064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5" name="Date Placeholder 4"/>
          <p:cNvSpPr>
            <a:spLocks noGrp="1"/>
          </p:cNvSpPr>
          <p:nvPr>
            <p:ph type="dt" sz="half" idx="10"/>
          </p:nvPr>
        </p:nvSpPr>
        <p:spPr/>
        <p:txBody>
          <a:bodyPr/>
          <a:lstStyle/>
          <a:p>
            <a:fld id="{CA953BDC-9EAE-49FE-9892-958C9F845175}" type="datetimeFigureOut">
              <a:rPr lang="de-DE" smtClean="0"/>
              <a:t>13.01.2017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732365" y="107576"/>
            <a:ext cx="10723035" cy="1336956"/>
          </a:xfrm>
        </p:spPr>
        <p:txBody>
          <a:bodyPr/>
          <a:lstStyle>
            <a:lvl1pPr>
              <a:defRPr/>
            </a:lvl1pPr>
          </a:lstStyle>
          <a:p>
            <a:r>
              <a:rPr lang="nl-NL"/>
              <a:t>Titelstijl van model bewerken</a:t>
            </a:r>
            <a:endParaRPr/>
          </a:p>
        </p:txBody>
      </p:sp>
      <p:sp>
        <p:nvSpPr>
          <p:cNvPr id="3" name="Text Placeholder 2"/>
          <p:cNvSpPr>
            <a:spLocks noGrp="1"/>
          </p:cNvSpPr>
          <p:nvPr>
            <p:ph type="body" idx="1"/>
          </p:nvPr>
        </p:nvSpPr>
        <p:spPr>
          <a:xfrm>
            <a:off x="732365" y="1453225"/>
            <a:ext cx="512064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Content Placeholder 3"/>
          <p:cNvSpPr>
            <a:spLocks noGrp="1"/>
          </p:cNvSpPr>
          <p:nvPr>
            <p:ph sz="half" idx="2"/>
          </p:nvPr>
        </p:nvSpPr>
        <p:spPr>
          <a:xfrm>
            <a:off x="732365" y="2347416"/>
            <a:ext cx="512064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5" name="Text Placeholder 4"/>
          <p:cNvSpPr>
            <a:spLocks noGrp="1"/>
          </p:cNvSpPr>
          <p:nvPr>
            <p:ph type="body" sz="quarter" idx="3"/>
          </p:nvPr>
        </p:nvSpPr>
        <p:spPr>
          <a:xfrm>
            <a:off x="6334760" y="1453225"/>
            <a:ext cx="512064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Content Placeholder 5"/>
          <p:cNvSpPr>
            <a:spLocks noGrp="1"/>
          </p:cNvSpPr>
          <p:nvPr>
            <p:ph sz="quarter" idx="4"/>
          </p:nvPr>
        </p:nvSpPr>
        <p:spPr>
          <a:xfrm>
            <a:off x="6334760" y="2347416"/>
            <a:ext cx="512064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7" name="Date Placeholder 6"/>
          <p:cNvSpPr>
            <a:spLocks noGrp="1"/>
          </p:cNvSpPr>
          <p:nvPr>
            <p:ph type="dt" sz="half" idx="10"/>
          </p:nvPr>
        </p:nvSpPr>
        <p:spPr/>
        <p:txBody>
          <a:bodyPr/>
          <a:lstStyle/>
          <a:p>
            <a:fld id="{CA953BDC-9EAE-49FE-9892-958C9F845175}" type="datetimeFigureOut">
              <a:rPr lang="de-DE" smtClean="0"/>
              <a:t>13.01.2017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Titelstijl van model bewerken</a:t>
            </a:r>
            <a:endParaRPr/>
          </a:p>
        </p:txBody>
      </p:sp>
      <p:sp>
        <p:nvSpPr>
          <p:cNvPr id="3" name="Date Placeholder 2"/>
          <p:cNvSpPr>
            <a:spLocks noGrp="1"/>
          </p:cNvSpPr>
          <p:nvPr>
            <p:ph type="dt" sz="half" idx="10"/>
          </p:nvPr>
        </p:nvSpPr>
        <p:spPr/>
        <p:txBody>
          <a:bodyPr/>
          <a:lstStyle/>
          <a:p>
            <a:fld id="{CA953BDC-9EAE-49FE-9892-958C9F845175}" type="datetimeFigureOut">
              <a:rPr lang="de-DE" smtClean="0"/>
              <a:t>13.01.2017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53BDC-9EAE-49FE-9892-958C9F845175}" type="datetimeFigureOut">
              <a:rPr lang="de-DE" smtClean="0"/>
              <a:t>13.01.2017</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11199" y="611872"/>
            <a:ext cx="5120640" cy="1162050"/>
          </a:xfrm>
        </p:spPr>
        <p:txBody>
          <a:bodyPr anchor="b"/>
          <a:lstStyle>
            <a:lvl1pPr algn="ctr">
              <a:defRPr sz="3600" b="0"/>
            </a:lvl1pPr>
          </a:lstStyle>
          <a:p>
            <a:r>
              <a:rPr lang="nl-NL"/>
              <a:t>Titelstijl van model bewerken</a:t>
            </a:r>
            <a:endParaRPr/>
          </a:p>
        </p:txBody>
      </p:sp>
      <p:sp>
        <p:nvSpPr>
          <p:cNvPr id="3" name="Content Placeholder 2"/>
          <p:cNvSpPr>
            <a:spLocks noGrp="1"/>
          </p:cNvSpPr>
          <p:nvPr>
            <p:ph idx="1"/>
          </p:nvPr>
        </p:nvSpPr>
        <p:spPr>
          <a:xfrm>
            <a:off x="6323765" y="368300"/>
            <a:ext cx="512064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4" name="Text Placeholder 3"/>
          <p:cNvSpPr>
            <a:spLocks noGrp="1"/>
          </p:cNvSpPr>
          <p:nvPr>
            <p:ph type="body" sz="half" idx="2"/>
          </p:nvPr>
        </p:nvSpPr>
        <p:spPr>
          <a:xfrm>
            <a:off x="711199" y="1787856"/>
            <a:ext cx="512064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Date Placeholder 4"/>
          <p:cNvSpPr>
            <a:spLocks noGrp="1"/>
          </p:cNvSpPr>
          <p:nvPr>
            <p:ph type="dt" sz="half" idx="10"/>
          </p:nvPr>
        </p:nvSpPr>
        <p:spPr/>
        <p:txBody>
          <a:bodyPr/>
          <a:lstStyle/>
          <a:p>
            <a:fld id="{CA953BDC-9EAE-49FE-9892-958C9F845175}" type="datetimeFigureOut">
              <a:rPr lang="de-DE" smtClean="0"/>
              <a:t>13.01.2017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CD814C8-F66B-4915-9FEC-D62A1DED085F}"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2367" y="107576"/>
            <a:ext cx="10723035" cy="1336956"/>
          </a:xfrm>
          <a:prstGeom prst="rect">
            <a:avLst/>
          </a:prstGeom>
        </p:spPr>
        <p:txBody>
          <a:bodyPr vert="horz" lIns="91440" tIns="45720" rIns="91440" bIns="45720" rtlCol="0" anchor="b" anchorCtr="0">
            <a:noAutofit/>
          </a:bodyPr>
          <a:lstStyle/>
          <a:p>
            <a:r>
              <a:rPr lang="nl-NL"/>
              <a:t>Titelstijl van model bewerken</a:t>
            </a:r>
            <a:endParaRPr/>
          </a:p>
        </p:txBody>
      </p:sp>
      <p:sp>
        <p:nvSpPr>
          <p:cNvPr id="3" name="Text Placeholder 2"/>
          <p:cNvSpPr>
            <a:spLocks noGrp="1"/>
          </p:cNvSpPr>
          <p:nvPr>
            <p:ph type="body" idx="1"/>
          </p:nvPr>
        </p:nvSpPr>
        <p:spPr>
          <a:xfrm>
            <a:off x="732367" y="1600201"/>
            <a:ext cx="10723035" cy="4343400"/>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a:p>
        </p:txBody>
      </p:sp>
      <p:sp>
        <p:nvSpPr>
          <p:cNvPr id="4" name="Date Placeholder 3"/>
          <p:cNvSpPr>
            <a:spLocks noGrp="1"/>
          </p:cNvSpPr>
          <p:nvPr>
            <p:ph type="dt" sz="half" idx="2"/>
          </p:nvPr>
        </p:nvSpPr>
        <p:spPr>
          <a:xfrm>
            <a:off x="7506447" y="6275669"/>
            <a:ext cx="2844800" cy="365125"/>
          </a:xfrm>
          <a:prstGeom prst="rect">
            <a:avLst/>
          </a:prstGeom>
        </p:spPr>
        <p:txBody>
          <a:bodyPr vert="horz" lIns="91440" tIns="45720" rIns="91440" bIns="45720" rtlCol="0" anchor="ctr"/>
          <a:lstStyle>
            <a:lvl1pPr algn="r">
              <a:defRPr sz="1200">
                <a:solidFill>
                  <a:schemeClr val="bg1"/>
                </a:solidFill>
              </a:defRPr>
            </a:lvl1pPr>
          </a:lstStyle>
          <a:p>
            <a:fld id="{CA953BDC-9EAE-49FE-9892-958C9F845175}" type="datetimeFigureOut">
              <a:rPr lang="de-DE" smtClean="0"/>
              <a:t>13.01.2017</a:t>
            </a:fld>
            <a:endParaRPr lang="de-DE"/>
          </a:p>
        </p:txBody>
      </p:sp>
      <p:sp>
        <p:nvSpPr>
          <p:cNvPr id="5" name="Footer Placeholder 4"/>
          <p:cNvSpPr>
            <a:spLocks noGrp="1"/>
          </p:cNvSpPr>
          <p:nvPr>
            <p:ph type="ftr" sz="quarter" idx="3"/>
          </p:nvPr>
        </p:nvSpPr>
        <p:spPr>
          <a:xfrm>
            <a:off x="352611" y="6275669"/>
            <a:ext cx="6454588" cy="365125"/>
          </a:xfrm>
          <a:prstGeom prst="rect">
            <a:avLst/>
          </a:prstGeom>
        </p:spPr>
        <p:txBody>
          <a:bodyPr vert="horz" lIns="91440" tIns="45720" rIns="91440" bIns="45720" rtlCol="0" anchor="ctr"/>
          <a:lstStyle>
            <a:lvl1pPr algn="l">
              <a:defRPr sz="1200">
                <a:solidFill>
                  <a:schemeClr val="bg1"/>
                </a:solidFill>
              </a:defRPr>
            </a:lvl1pPr>
          </a:lstStyle>
          <a:p>
            <a:endParaRPr lang="de-DE"/>
          </a:p>
        </p:txBody>
      </p:sp>
      <p:sp>
        <p:nvSpPr>
          <p:cNvPr id="6" name="Slide Number Placeholder 5"/>
          <p:cNvSpPr>
            <a:spLocks noGrp="1"/>
          </p:cNvSpPr>
          <p:nvPr>
            <p:ph type="sldNum" sz="quarter" idx="4"/>
          </p:nvPr>
        </p:nvSpPr>
        <p:spPr>
          <a:xfrm>
            <a:off x="10530541" y="6275669"/>
            <a:ext cx="1320800" cy="365125"/>
          </a:xfrm>
          <a:prstGeom prst="rect">
            <a:avLst/>
          </a:prstGeom>
        </p:spPr>
        <p:txBody>
          <a:bodyPr vert="horz" lIns="91440" tIns="45720" rIns="91440" bIns="45720" rtlCol="0" anchor="ctr"/>
          <a:lstStyle>
            <a:lvl1pPr algn="r">
              <a:defRPr sz="3600">
                <a:solidFill>
                  <a:schemeClr val="bg1"/>
                </a:solidFill>
              </a:defRPr>
            </a:lvl1pPr>
          </a:lstStyle>
          <a:p>
            <a:fld id="{4CD814C8-F66B-4915-9FEC-D62A1DED085F}"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err="1"/>
              <a:t>Onderzoek</a:t>
            </a:r>
            <a:r>
              <a:rPr lang="de-DE"/>
              <a:t> </a:t>
            </a:r>
            <a:r>
              <a:rPr lang="de-DE" err="1"/>
              <a:t>schooltijden</a:t>
            </a:r>
            <a:r>
              <a:rPr lang="de-DE"/>
              <a:t> </a:t>
            </a:r>
            <a:r>
              <a:rPr lang="de-DE" err="1"/>
              <a:t>Willibrordschool</a:t>
            </a:r>
            <a:endParaRPr lang="de-DE"/>
          </a:p>
        </p:txBody>
      </p:sp>
      <p:sp>
        <p:nvSpPr>
          <p:cNvPr id="3" name="Ondertitel 2"/>
          <p:cNvSpPr>
            <a:spLocks noGrp="1"/>
          </p:cNvSpPr>
          <p:nvPr>
            <p:ph type="subTitle" idx="1"/>
          </p:nvPr>
        </p:nvSpPr>
        <p:spPr/>
        <p:txBody>
          <a:bodyPr>
            <a:normAutofit fontScale="92500" lnSpcReduction="20000"/>
          </a:bodyPr>
          <a:lstStyle/>
          <a:p>
            <a:r>
              <a:rPr lang="de-DE" err="1"/>
              <a:t>Januari</a:t>
            </a:r>
            <a:r>
              <a:rPr lang="de-DE"/>
              <a:t> 2017</a:t>
            </a:r>
          </a:p>
          <a:p>
            <a:endParaRPr lang="de-DE"/>
          </a:p>
          <a:p>
            <a:r>
              <a:rPr lang="de-DE" sz="2400" b="1" i="1" err="1">
                <a:solidFill>
                  <a:schemeClr val="bg2">
                    <a:lumMod val="50000"/>
                  </a:schemeClr>
                </a:solidFill>
              </a:rPr>
              <a:t>Wat</a:t>
            </a:r>
            <a:r>
              <a:rPr lang="de-DE" sz="2400" b="1" i="1">
                <a:solidFill>
                  <a:schemeClr val="bg2">
                    <a:lumMod val="50000"/>
                  </a:schemeClr>
                </a:solidFill>
              </a:rPr>
              <a:t> </a:t>
            </a:r>
            <a:r>
              <a:rPr lang="de-DE" sz="2400" b="1" i="1" err="1">
                <a:solidFill>
                  <a:schemeClr val="bg2">
                    <a:lumMod val="50000"/>
                  </a:schemeClr>
                </a:solidFill>
              </a:rPr>
              <a:t>is</a:t>
            </a:r>
            <a:r>
              <a:rPr lang="de-DE" sz="2400" b="1" i="1">
                <a:solidFill>
                  <a:schemeClr val="bg2">
                    <a:lumMod val="50000"/>
                  </a:schemeClr>
                </a:solidFill>
              </a:rPr>
              <a:t> </a:t>
            </a:r>
            <a:r>
              <a:rPr lang="de-DE" sz="2400" b="1" i="1" err="1">
                <a:solidFill>
                  <a:schemeClr val="bg2">
                    <a:lumMod val="50000"/>
                  </a:schemeClr>
                </a:solidFill>
              </a:rPr>
              <a:t>goed</a:t>
            </a:r>
            <a:r>
              <a:rPr lang="de-DE" sz="2400" b="1" i="1">
                <a:solidFill>
                  <a:schemeClr val="bg2">
                    <a:lumMod val="50000"/>
                  </a:schemeClr>
                </a:solidFill>
              </a:rPr>
              <a:t> </a:t>
            </a:r>
            <a:r>
              <a:rPr lang="de-DE" sz="2400" b="1" i="1" err="1">
                <a:solidFill>
                  <a:schemeClr val="bg2">
                    <a:lumMod val="50000"/>
                  </a:schemeClr>
                </a:solidFill>
              </a:rPr>
              <a:t>voor</a:t>
            </a:r>
            <a:r>
              <a:rPr lang="de-DE" sz="2400" b="1" i="1">
                <a:solidFill>
                  <a:schemeClr val="bg2">
                    <a:lumMod val="50000"/>
                  </a:schemeClr>
                </a:solidFill>
              </a:rPr>
              <a:t> </a:t>
            </a:r>
            <a:r>
              <a:rPr lang="de-DE" sz="2400" b="1" i="1" err="1">
                <a:solidFill>
                  <a:schemeClr val="bg2">
                    <a:lumMod val="50000"/>
                  </a:schemeClr>
                </a:solidFill>
              </a:rPr>
              <a:t>onze</a:t>
            </a:r>
            <a:r>
              <a:rPr lang="de-DE" sz="2400" b="1" i="1">
                <a:solidFill>
                  <a:schemeClr val="bg2">
                    <a:lumMod val="50000"/>
                  </a:schemeClr>
                </a:solidFill>
              </a:rPr>
              <a:t> </a:t>
            </a:r>
            <a:r>
              <a:rPr lang="de-DE" sz="2400" b="1" i="1" err="1">
                <a:solidFill>
                  <a:schemeClr val="bg2">
                    <a:lumMod val="50000"/>
                  </a:schemeClr>
                </a:solidFill>
              </a:rPr>
              <a:t>kinderen</a:t>
            </a:r>
            <a:r>
              <a:rPr lang="de-DE" sz="2400" b="1" i="1">
                <a:solidFill>
                  <a:schemeClr val="bg2">
                    <a:lumMod val="50000"/>
                  </a:schemeClr>
                </a:solidFill>
              </a:rPr>
              <a:t>?</a:t>
            </a:r>
          </a:p>
        </p:txBody>
      </p:sp>
    </p:spTree>
    <p:extLst>
      <p:ext uri="{BB962C8B-B14F-4D97-AF65-F5344CB8AC3E}">
        <p14:creationId xmlns:p14="http://schemas.microsoft.com/office/powerpoint/2010/main" val="3351439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Hoe ziet het vervolg eruit?</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nl-NL"/>
              <a:t>Na deze avond: keuze maken voor een model, naast de huidige schooltijden.</a:t>
            </a:r>
          </a:p>
          <a:p>
            <a:r>
              <a:rPr lang="nl-NL"/>
              <a:t>Eind januari: uitslag model schooltijden, naast huidige tijden</a:t>
            </a:r>
            <a:endParaRPr lang="nl-NL">
              <a:solidFill>
                <a:schemeClr val="tx1"/>
              </a:solidFill>
            </a:endParaRPr>
          </a:p>
          <a:p>
            <a:r>
              <a:rPr lang="nl-NL"/>
              <a:t>Februari: we nodigen u uit voor een debat</a:t>
            </a:r>
          </a:p>
          <a:p>
            <a:r>
              <a:rPr lang="nl-NL"/>
              <a:t>16 en 17 Maart: stemmen in onze stemhokjes</a:t>
            </a:r>
          </a:p>
          <a:p>
            <a:pPr lvl="1"/>
            <a:r>
              <a:rPr lang="nl-NL"/>
              <a:t>Criteria </a:t>
            </a:r>
          </a:p>
          <a:p>
            <a:r>
              <a:rPr lang="nl-NL"/>
              <a:t>Eind maart: uitslag</a:t>
            </a:r>
          </a:p>
          <a:p>
            <a:r>
              <a:rPr lang="nl-NL"/>
              <a:t>Bij wijziging, start nieuwe schooljaar 2017-2018</a:t>
            </a:r>
          </a:p>
        </p:txBody>
      </p:sp>
    </p:spTree>
    <p:extLst>
      <p:ext uri="{BB962C8B-B14F-4D97-AF65-F5344CB8AC3E}">
        <p14:creationId xmlns:p14="http://schemas.microsoft.com/office/powerpoint/2010/main" val="243669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Vragen</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477796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Welkom!</a:t>
            </a:r>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2143258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a:t>Verloop van de avond</a:t>
            </a:r>
          </a:p>
        </p:txBody>
      </p:sp>
      <p:sp>
        <p:nvSpPr>
          <p:cNvPr id="5" name="Tijdelijke aanduiding voor inhoud 4"/>
          <p:cNvSpPr>
            <a:spLocks noGrp="1"/>
          </p:cNvSpPr>
          <p:nvPr>
            <p:ph idx="1"/>
          </p:nvPr>
        </p:nvSpPr>
        <p:spPr/>
        <p:txBody>
          <a:bodyPr vert="horz" lIns="91440" tIns="45720" rIns="91440" bIns="45720" rtlCol="0" anchor="t">
            <a:normAutofit/>
          </a:bodyPr>
          <a:lstStyle/>
          <a:p>
            <a:r>
              <a:rPr lang="nl-NL" dirty="0"/>
              <a:t>Uitleg voortraject onderzoek</a:t>
            </a:r>
          </a:p>
          <a:p>
            <a:r>
              <a:rPr lang="nl-NL" dirty="0"/>
              <a:t>Siebrand Konst, Flore, </a:t>
            </a:r>
          </a:p>
          <a:p>
            <a:r>
              <a:rPr lang="nl-NL" dirty="0"/>
              <a:t>Toelichting Forte</a:t>
            </a:r>
          </a:p>
          <a:p>
            <a:r>
              <a:rPr lang="nl-NL" dirty="0"/>
              <a:t>Hoe kan een dag eruit zien op de Willibrordschool</a:t>
            </a:r>
          </a:p>
          <a:p>
            <a:r>
              <a:rPr lang="nl-NL" dirty="0" smtClean="0"/>
              <a:t>Uitleg </a:t>
            </a:r>
            <a:r>
              <a:rPr lang="nl-NL" dirty="0"/>
              <a:t>vervolgtraject</a:t>
            </a:r>
          </a:p>
          <a:p>
            <a:r>
              <a:rPr lang="nl-NL" dirty="0"/>
              <a:t>Vragen</a:t>
            </a:r>
          </a:p>
          <a:p>
            <a:endParaRPr lang="nl-NL" dirty="0"/>
          </a:p>
          <a:p>
            <a:endParaRPr lang="nl-NL" dirty="0"/>
          </a:p>
        </p:txBody>
      </p:sp>
    </p:spTree>
    <p:extLst>
      <p:ext uri="{BB962C8B-B14F-4D97-AF65-F5344CB8AC3E}">
        <p14:creationId xmlns:p14="http://schemas.microsoft.com/office/powerpoint/2010/main" val="1947179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Uitleg voortraject</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is-IS" err="1"/>
              <a:t>Mei</a:t>
            </a:r>
            <a:r>
              <a:rPr lang="is-IS"/>
              <a:t> 2013: </a:t>
            </a:r>
            <a:r>
              <a:rPr lang="is-IS" err="1"/>
              <a:t>peiling</a:t>
            </a:r>
            <a:r>
              <a:rPr lang="is-IS"/>
              <a:t> </a:t>
            </a:r>
            <a:r>
              <a:rPr lang="is-IS" err="1"/>
              <a:t>wijziging</a:t>
            </a:r>
            <a:r>
              <a:rPr lang="is-IS"/>
              <a:t> </a:t>
            </a:r>
            <a:r>
              <a:rPr lang="is-IS" err="1"/>
              <a:t>schooltijden</a:t>
            </a:r>
            <a:r>
              <a:rPr lang="is-IS"/>
              <a:t>, </a:t>
            </a:r>
            <a:r>
              <a:rPr lang="is-IS" err="1"/>
              <a:t>niet</a:t>
            </a:r>
            <a:r>
              <a:rPr lang="is-IS"/>
              <a:t> </a:t>
            </a:r>
            <a:r>
              <a:rPr lang="is-IS" err="1"/>
              <a:t>voldoende</a:t>
            </a:r>
            <a:r>
              <a:rPr lang="is-IS"/>
              <a:t> </a:t>
            </a:r>
            <a:r>
              <a:rPr lang="is-IS" err="1"/>
              <a:t>draagvlak</a:t>
            </a:r>
            <a:r>
              <a:rPr lang="is-IS"/>
              <a:t> </a:t>
            </a:r>
            <a:r>
              <a:rPr lang="is-IS" err="1"/>
              <a:t>voor</a:t>
            </a:r>
            <a:r>
              <a:rPr lang="is-IS"/>
              <a:t> </a:t>
            </a:r>
            <a:r>
              <a:rPr lang="is-IS" err="1"/>
              <a:t>wijziging</a:t>
            </a:r>
          </a:p>
          <a:p>
            <a:r>
              <a:rPr lang="nl-NL"/>
              <a:t>November 2015: tevredenheidsonderzoek onder ouders</a:t>
            </a:r>
          </a:p>
          <a:p>
            <a:r>
              <a:rPr lang="nl-NL"/>
              <a:t>Januari 2016: vervolgvraag onder ouders van de OB of nader onderzoek gewenst is</a:t>
            </a:r>
          </a:p>
          <a:p>
            <a:r>
              <a:rPr lang="nl-NL"/>
              <a:t>April 2016: nader onderzoek wordt ingezet</a:t>
            </a:r>
          </a:p>
          <a:p>
            <a:r>
              <a:rPr lang="nl-NL"/>
              <a:t>November 2016: informatiebulletin onderzoek schooltijden</a:t>
            </a:r>
          </a:p>
          <a:p>
            <a:endParaRPr lang="nl-NL"/>
          </a:p>
        </p:txBody>
      </p:sp>
    </p:spTree>
    <p:extLst>
      <p:ext uri="{BB962C8B-B14F-4D97-AF65-F5344CB8AC3E}">
        <p14:creationId xmlns:p14="http://schemas.microsoft.com/office/powerpoint/2010/main" val="3253516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err="1"/>
              <a:t>Siebrand</a:t>
            </a:r>
            <a:r>
              <a:rPr lang="nl-NL"/>
              <a:t> </a:t>
            </a:r>
            <a:r>
              <a:rPr lang="nl-NL" err="1"/>
              <a:t>Konst</a:t>
            </a:r>
            <a:r>
              <a:rPr lang="nl-NL"/>
              <a:t>, stichting Flore</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nl-NL"/>
              <a:t>Film Andere Tijden</a:t>
            </a:r>
          </a:p>
          <a:p>
            <a:r>
              <a:rPr lang="nl-NL"/>
              <a:t>Waarom nadenken over schooltijden?</a:t>
            </a:r>
          </a:p>
          <a:p>
            <a:r>
              <a:rPr lang="nl-NL"/>
              <a:t>Wat is in het belang van uw kind?</a:t>
            </a:r>
          </a:p>
        </p:txBody>
      </p:sp>
    </p:spTree>
    <p:extLst>
      <p:ext uri="{BB962C8B-B14F-4D97-AF65-F5344CB8AC3E}">
        <p14:creationId xmlns:p14="http://schemas.microsoft.com/office/powerpoint/2010/main" val="47333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 Forte </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nl-NL"/>
              <a:t>Erica </a:t>
            </a:r>
            <a:r>
              <a:rPr lang="nl-NL" err="1"/>
              <a:t>Jaasma</a:t>
            </a:r>
            <a:r>
              <a:rPr lang="nl-NL"/>
              <a:t>, vestigingsmanager Forte, helaas afwezig </a:t>
            </a:r>
            <a:r>
              <a:rPr lang="nl-NL" err="1"/>
              <a:t>ivm</a:t>
            </a:r>
            <a:r>
              <a:rPr lang="nl-NL"/>
              <a:t> ziekte</a:t>
            </a:r>
          </a:p>
          <a:p>
            <a:r>
              <a:rPr lang="nl-NL"/>
              <a:t>School wil graag samenwerken met partners waaronder ook Forte om voor kinderen een mooi, doorlopend aanbod te bieden.</a:t>
            </a:r>
          </a:p>
          <a:p>
            <a:r>
              <a:rPr lang="nl-NL"/>
              <a:t>Samenwerking loopt, ongeacht schooltijden</a:t>
            </a:r>
          </a:p>
          <a:p>
            <a:r>
              <a:rPr lang="nl-NL"/>
              <a:t>Kosten naschoolse opvang</a:t>
            </a:r>
          </a:p>
          <a:p>
            <a:r>
              <a:rPr lang="nl-NL"/>
              <a:t>Overgangsperiode</a:t>
            </a:r>
          </a:p>
          <a:p>
            <a:endParaRPr lang="nl-NL"/>
          </a:p>
          <a:p>
            <a:endParaRPr lang="nl-NL"/>
          </a:p>
          <a:p>
            <a:endParaRPr lang="nl-NL"/>
          </a:p>
        </p:txBody>
      </p:sp>
    </p:spTree>
    <p:extLst>
      <p:ext uri="{BB962C8B-B14F-4D97-AF65-F5344CB8AC3E}">
        <p14:creationId xmlns:p14="http://schemas.microsoft.com/office/powerpoint/2010/main" val="593096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Een dag op de Willibrordschool, huidige tijden</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nl-NL"/>
              <a:t>Huidige tijden:</a:t>
            </a:r>
          </a:p>
          <a:p>
            <a:r>
              <a:rPr lang="nl-NL"/>
              <a:t>Kinderen eten thuis of bij de overblijf een broodje</a:t>
            </a:r>
          </a:p>
          <a:p>
            <a:endParaRPr lang="nl-NL"/>
          </a:p>
          <a:p>
            <a:endParaRPr lang="nl-NL"/>
          </a:p>
        </p:txBody>
      </p:sp>
      <p:graphicFrame>
        <p:nvGraphicFramePr>
          <p:cNvPr id="4" name="Tabel 3"/>
          <p:cNvGraphicFramePr>
            <a:graphicFrameLocks noGrp="1"/>
          </p:cNvGraphicFramePr>
          <p:nvPr>
            <p:extLst>
              <p:ext uri="{D42A27DB-BD31-4B8C-83A1-F6EECF244321}">
                <p14:modId xmlns:p14="http://schemas.microsoft.com/office/powerpoint/2010/main" val="1933153310"/>
              </p:ext>
            </p:extLst>
          </p:nvPr>
        </p:nvGraphicFramePr>
        <p:xfrm>
          <a:off x="1191152" y="2800350"/>
          <a:ext cx="8128000" cy="2123440"/>
        </p:xfrm>
        <a:graphic>
          <a:graphicData uri="http://schemas.openxmlformats.org/drawingml/2006/table">
            <a:tbl>
              <a:tblPr firstRow="1" bandRow="1">
                <a:tableStyleId>{5C22544A-7EE6-4342-B048-85BDC9FD1C3A}</a:tableStyleId>
              </a:tblPr>
              <a:tblGrid>
                <a:gridCol w="5342606">
                  <a:extLst>
                    <a:ext uri="{9D8B030D-6E8A-4147-A177-3AD203B41FA5}">
                      <a16:colId xmlns:a16="http://schemas.microsoft.com/office/drawing/2014/main" xmlns="" val="20000"/>
                    </a:ext>
                  </a:extLst>
                </a:gridCol>
                <a:gridCol w="2785394">
                  <a:extLst>
                    <a:ext uri="{9D8B030D-6E8A-4147-A177-3AD203B41FA5}">
                      <a16:colId xmlns:a16="http://schemas.microsoft.com/office/drawing/2014/main" xmlns="" val="20001"/>
                    </a:ext>
                  </a:extLst>
                </a:gridCol>
              </a:tblGrid>
              <a:tr h="370840">
                <a:tc>
                  <a:txBody>
                    <a:bodyPr/>
                    <a:lstStyle/>
                    <a:p>
                      <a:endParaRPr lang="nl-NL"/>
                    </a:p>
                  </a:txBody>
                  <a:tcPr/>
                </a:tc>
                <a:tc>
                  <a:txBody>
                    <a:bodyPr/>
                    <a:lstStyle/>
                    <a:p>
                      <a:endParaRPr lang="nl-NL"/>
                    </a:p>
                  </a:txBody>
                  <a:tcPr/>
                </a:tc>
                <a:extLst>
                  <a:ext uri="{0D108BD9-81ED-4DB2-BD59-A6C34878D82A}">
                    <a16:rowId xmlns:a16="http://schemas.microsoft.com/office/drawing/2014/main" xmlns="" val="10000"/>
                  </a:ext>
                </a:extLst>
              </a:tr>
              <a:tr h="370840">
                <a:tc>
                  <a:txBody>
                    <a:bodyPr/>
                    <a:lstStyle/>
                    <a:p>
                      <a:r>
                        <a:rPr lang="nl-NL"/>
                        <a:t>Maandag, dinsdag, donderdag,</a:t>
                      </a:r>
                      <a:r>
                        <a:rPr lang="nl-NL" baseline="0"/>
                        <a:t> </a:t>
                      </a:r>
                      <a:r>
                        <a:rPr lang="nl-NL"/>
                        <a:t>vrijdag</a:t>
                      </a:r>
                    </a:p>
                  </a:txBody>
                  <a:tcPr/>
                </a:tc>
                <a:tc>
                  <a:txBody>
                    <a:bodyPr/>
                    <a:lstStyle/>
                    <a:p>
                      <a:r>
                        <a:rPr lang="nl-NL"/>
                        <a:t>8.30 – 12.00 </a:t>
                      </a:r>
                    </a:p>
                  </a:txBody>
                  <a:tcPr/>
                </a:tc>
                <a:extLst>
                  <a:ext uri="{0D108BD9-81ED-4DB2-BD59-A6C34878D82A}">
                    <a16:rowId xmlns:a16="http://schemas.microsoft.com/office/drawing/2014/main" xmlns="" val="10001"/>
                  </a:ext>
                </a:extLst>
              </a:tr>
              <a:tr h="370840">
                <a:tc>
                  <a:txBody>
                    <a:bodyPr/>
                    <a:lstStyle/>
                    <a:p>
                      <a:endParaRPr lang="nl-NL"/>
                    </a:p>
                  </a:txBody>
                  <a:tcPr/>
                </a:tc>
                <a:tc>
                  <a:txBody>
                    <a:bodyPr/>
                    <a:lstStyle/>
                    <a:p>
                      <a:r>
                        <a:rPr lang="nl-NL"/>
                        <a:t>13.30 – 15.30</a:t>
                      </a:r>
                    </a:p>
                  </a:txBody>
                  <a:tcPr/>
                </a:tc>
                <a:extLst>
                  <a:ext uri="{0D108BD9-81ED-4DB2-BD59-A6C34878D82A}">
                    <a16:rowId xmlns:a16="http://schemas.microsoft.com/office/drawing/2014/main" xmlns="" val="10002"/>
                  </a:ext>
                </a:extLst>
              </a:tr>
              <a:tr h="370840">
                <a:tc>
                  <a:txBody>
                    <a:bodyPr/>
                    <a:lstStyle/>
                    <a:p>
                      <a:r>
                        <a:rPr lang="nl-NL"/>
                        <a:t>Woensdag </a:t>
                      </a:r>
                    </a:p>
                  </a:txBody>
                  <a:tcPr/>
                </a:tc>
                <a:tc>
                  <a:txBody>
                    <a:bodyPr/>
                    <a:lstStyle/>
                    <a:p>
                      <a:r>
                        <a:rPr lang="nl-NL"/>
                        <a:t>8.30</a:t>
                      </a:r>
                      <a:r>
                        <a:rPr lang="nl-NL" baseline="0"/>
                        <a:t> – 12.00 </a:t>
                      </a:r>
                      <a:endParaRPr lang="nl-NL"/>
                    </a:p>
                  </a:txBody>
                  <a:tcPr/>
                </a:tc>
                <a:extLst>
                  <a:ext uri="{0D108BD9-81ED-4DB2-BD59-A6C34878D82A}">
                    <a16:rowId xmlns:a16="http://schemas.microsoft.com/office/drawing/2014/main" xmlns="" val="10003"/>
                  </a:ext>
                </a:extLst>
              </a:tr>
              <a:tr h="370840">
                <a:tc>
                  <a:txBody>
                    <a:bodyPr/>
                    <a:lstStyle/>
                    <a:p>
                      <a:r>
                        <a:rPr lang="nl-NL"/>
                        <a:t>Gemiddeld 6 studiedagen en aantal werkmiddagen per jaar</a:t>
                      </a:r>
                    </a:p>
                  </a:txBody>
                  <a:tcPr/>
                </a:tc>
                <a:tc>
                  <a:txBody>
                    <a:bodyPr/>
                    <a:lstStyle/>
                    <a:p>
                      <a:endParaRPr lang="nl-NL"/>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018302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Een dag op de Willibrordschool, </a:t>
            </a:r>
            <a:br>
              <a:rPr lang="nl-NL"/>
            </a:br>
            <a:r>
              <a:rPr lang="nl-NL"/>
              <a:t>5 gelijke dagen</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nl-NL"/>
              <a:t>Kinderen gaan 5 gelijke dagen naar school. Iedere dag is hetzelfde. Er is dus geen vrije woensdagmiddag.</a:t>
            </a:r>
          </a:p>
          <a:p>
            <a:r>
              <a:rPr lang="nl-NL"/>
              <a:t>Tijdens het eten wordt aandacht besteed aan maatschappelijke ontwikkeling, zoals maatschappelijke en geestelijke vorming. </a:t>
            </a:r>
          </a:p>
          <a:p>
            <a:endParaRPr lang="nl-NL"/>
          </a:p>
        </p:txBody>
      </p:sp>
      <p:graphicFrame>
        <p:nvGraphicFramePr>
          <p:cNvPr id="4" name="Tabel 3"/>
          <p:cNvGraphicFramePr>
            <a:graphicFrameLocks noGrp="1"/>
          </p:cNvGraphicFramePr>
          <p:nvPr>
            <p:extLst>
              <p:ext uri="{D42A27DB-BD31-4B8C-83A1-F6EECF244321}">
                <p14:modId xmlns:p14="http://schemas.microsoft.com/office/powerpoint/2010/main" val="1566066278"/>
              </p:ext>
            </p:extLst>
          </p:nvPr>
        </p:nvGraphicFramePr>
        <p:xfrm>
          <a:off x="1181623" y="3400425"/>
          <a:ext cx="8128000" cy="33070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a:txBody>
                    <a:bodyPr/>
                    <a:lstStyle/>
                    <a:p>
                      <a:endParaRPr lang="nl-NL" dirty="0"/>
                    </a:p>
                  </a:txBody>
                  <a:tcPr/>
                </a:tc>
                <a:tc>
                  <a:txBody>
                    <a:bodyPr/>
                    <a:lstStyle/>
                    <a:p>
                      <a:endParaRPr lang="nl-NL"/>
                    </a:p>
                  </a:txBody>
                  <a:tcPr/>
                </a:tc>
                <a:extLst>
                  <a:ext uri="{0D108BD9-81ED-4DB2-BD59-A6C34878D82A}">
                    <a16:rowId xmlns:a16="http://schemas.microsoft.com/office/drawing/2014/main" xmlns="" val="10000"/>
                  </a:ext>
                </a:extLst>
              </a:tr>
              <a:tr h="370840">
                <a:tc>
                  <a:txBody>
                    <a:bodyPr/>
                    <a:lstStyle/>
                    <a:p>
                      <a:r>
                        <a:rPr lang="nl-NL"/>
                        <a:t>8.30 – 14.00</a:t>
                      </a:r>
                    </a:p>
                  </a:txBody>
                  <a:tcPr/>
                </a:tc>
                <a:tc>
                  <a:txBody>
                    <a:bodyPr/>
                    <a:lstStyle/>
                    <a:p>
                      <a:r>
                        <a:rPr lang="nl-NL"/>
                        <a:t>Dagelijkse schooltijden</a:t>
                      </a:r>
                    </a:p>
                  </a:txBody>
                  <a:tcPr/>
                </a:tc>
                <a:extLst>
                  <a:ext uri="{0D108BD9-81ED-4DB2-BD59-A6C34878D82A}">
                    <a16:rowId xmlns:a16="http://schemas.microsoft.com/office/drawing/2014/main" xmlns="" val="10001"/>
                  </a:ext>
                </a:extLst>
              </a:tr>
              <a:tr h="370840">
                <a:tc>
                  <a:txBody>
                    <a:bodyPr/>
                    <a:lstStyle/>
                    <a:p>
                      <a:r>
                        <a:rPr lang="nl-NL"/>
                        <a:t>Ong. 10.00 – 10.15</a:t>
                      </a:r>
                    </a:p>
                  </a:txBody>
                  <a:tcPr/>
                </a:tc>
                <a:tc>
                  <a:txBody>
                    <a:bodyPr/>
                    <a:lstStyle/>
                    <a:p>
                      <a:r>
                        <a:rPr lang="nl-NL"/>
                        <a:t>Buiten spelen,</a:t>
                      </a:r>
                      <a:r>
                        <a:rPr lang="nl-NL" baseline="0"/>
                        <a:t> aansluitend eten en drinken</a:t>
                      </a:r>
                      <a:endParaRPr lang="nl-NL"/>
                    </a:p>
                  </a:txBody>
                  <a:tcPr/>
                </a:tc>
                <a:extLst>
                  <a:ext uri="{0D108BD9-81ED-4DB2-BD59-A6C34878D82A}">
                    <a16:rowId xmlns:a16="http://schemas.microsoft.com/office/drawing/2014/main" xmlns="" val="10002"/>
                  </a:ext>
                </a:extLst>
              </a:tr>
              <a:tr h="370840">
                <a:tc>
                  <a:txBody>
                    <a:bodyPr/>
                    <a:lstStyle/>
                    <a:p>
                      <a:r>
                        <a:rPr lang="nl-NL"/>
                        <a:t>Ong. 12.00</a:t>
                      </a:r>
                    </a:p>
                  </a:txBody>
                  <a:tcPr/>
                </a:tc>
                <a:tc>
                  <a:txBody>
                    <a:bodyPr/>
                    <a:lstStyle/>
                    <a:p>
                      <a:r>
                        <a:rPr lang="nl-NL"/>
                        <a:t>Eten in de klas, met eigen leerkracht, in onderbouw eventueel </a:t>
                      </a:r>
                      <a:r>
                        <a:rPr lang="nl-NL" err="1"/>
                        <a:t>lunchassistent</a:t>
                      </a:r>
                      <a:endParaRPr lang="nl-NL"/>
                    </a:p>
                  </a:txBody>
                  <a:tcPr/>
                </a:tc>
                <a:extLst>
                  <a:ext uri="{0D108BD9-81ED-4DB2-BD59-A6C34878D82A}">
                    <a16:rowId xmlns:a16="http://schemas.microsoft.com/office/drawing/2014/main" xmlns="" val="10003"/>
                  </a:ext>
                </a:extLst>
              </a:tr>
              <a:tr h="370840">
                <a:tc>
                  <a:txBody>
                    <a:bodyPr/>
                    <a:lstStyle/>
                    <a:p>
                      <a:r>
                        <a:rPr lang="nl-NL"/>
                        <a:t>Ong. 12.15</a:t>
                      </a:r>
                      <a:r>
                        <a:rPr lang="nl-NL" baseline="0"/>
                        <a:t> – 12.45 </a:t>
                      </a:r>
                      <a:endParaRPr lang="nl-NL"/>
                    </a:p>
                  </a:txBody>
                  <a:tcPr/>
                </a:tc>
                <a:tc>
                  <a:txBody>
                    <a:bodyPr/>
                    <a:lstStyle/>
                    <a:p>
                      <a:r>
                        <a:rPr lang="nl-NL"/>
                        <a:t>Buiten spelen</a:t>
                      </a:r>
                    </a:p>
                  </a:txBody>
                  <a:tcPr/>
                </a:tc>
                <a:extLst>
                  <a:ext uri="{0D108BD9-81ED-4DB2-BD59-A6C34878D82A}">
                    <a16:rowId xmlns:a16="http://schemas.microsoft.com/office/drawing/2014/main" xmlns="" val="10004"/>
                  </a:ext>
                </a:extLst>
              </a:tr>
              <a:tr h="370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800" dirty="0" smtClean="0"/>
                        <a:t>Gemiddeld 5 studiedagen</a:t>
                      </a:r>
                    </a:p>
                    <a:p>
                      <a:endParaRPr lang="nl-NL" dirty="0"/>
                    </a:p>
                  </a:txBody>
                  <a:tcPr/>
                </a:tc>
                <a:tc>
                  <a:txBody>
                    <a:bodyPr/>
                    <a:lstStyle/>
                    <a:p>
                      <a:endParaRPr lang="nl-NL"/>
                    </a:p>
                  </a:txBody>
                  <a:tcPr/>
                </a:tc>
                <a:extLst>
                  <a:ext uri="{0D108BD9-81ED-4DB2-BD59-A6C34878D82A}">
                    <a16:rowId xmlns:a16="http://schemas.microsoft.com/office/drawing/2014/main" xmlns="" val="1159882797"/>
                  </a:ext>
                </a:extLst>
              </a:tr>
            </a:tbl>
          </a:graphicData>
        </a:graphic>
      </p:graphicFrame>
    </p:spTree>
    <p:extLst>
      <p:ext uri="{BB962C8B-B14F-4D97-AF65-F5344CB8AC3E}">
        <p14:creationId xmlns:p14="http://schemas.microsoft.com/office/powerpoint/2010/main" val="2633398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Een dag op de Willibrordschool, continurooster, woensdagmiddag vrij</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nl-NL" sz="2000"/>
              <a:t>Kinderen gaan op maandag, dinsdag, donderdag en vrijdag naar school tot 14.30 uur. De woensdagmiddag is nog vrij. De kinderen zijn om 12.15 uur uit. </a:t>
            </a:r>
            <a:endParaRPr lang="nl-NL" sz="2200"/>
          </a:p>
          <a:p>
            <a:r>
              <a:rPr lang="nl-NL" sz="2000"/>
              <a:t>Tijdens het eten wordt aandacht besteed aan maatschappelijke ontwikkeling, zoals maatschappelijke en geestelijke vorming. </a:t>
            </a:r>
          </a:p>
          <a:p>
            <a:endParaRPr lang="nl-NL"/>
          </a:p>
        </p:txBody>
      </p:sp>
      <p:graphicFrame>
        <p:nvGraphicFramePr>
          <p:cNvPr id="4" name="Tabel 3"/>
          <p:cNvGraphicFramePr>
            <a:graphicFrameLocks noGrp="1"/>
          </p:cNvGraphicFramePr>
          <p:nvPr>
            <p:extLst>
              <p:ext uri="{D42A27DB-BD31-4B8C-83A1-F6EECF244321}">
                <p14:modId xmlns:p14="http://schemas.microsoft.com/office/powerpoint/2010/main" val="1165154631"/>
              </p:ext>
            </p:extLst>
          </p:nvPr>
        </p:nvGraphicFramePr>
        <p:xfrm>
          <a:off x="1162564" y="3267075"/>
          <a:ext cx="8128000" cy="32207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a:txBody>
                    <a:bodyPr/>
                    <a:lstStyle/>
                    <a:p>
                      <a:endParaRPr lang="nl-NL" dirty="0"/>
                    </a:p>
                  </a:txBody>
                  <a:tcPr/>
                </a:tc>
                <a:tc>
                  <a:txBody>
                    <a:bodyPr/>
                    <a:lstStyle/>
                    <a:p>
                      <a:endParaRPr lang="nl-NL"/>
                    </a:p>
                  </a:txBody>
                  <a:tcPr/>
                </a:tc>
                <a:extLst>
                  <a:ext uri="{0D108BD9-81ED-4DB2-BD59-A6C34878D82A}">
                    <a16:rowId xmlns:a16="http://schemas.microsoft.com/office/drawing/2014/main" xmlns="" val="10000"/>
                  </a:ext>
                </a:extLst>
              </a:tr>
              <a:tr h="370840">
                <a:tc>
                  <a:txBody>
                    <a:bodyPr/>
                    <a:lstStyle/>
                    <a:p>
                      <a:r>
                        <a:rPr lang="nl-NL" sz="1600"/>
                        <a:t>8.30 – 14.30</a:t>
                      </a:r>
                    </a:p>
                  </a:txBody>
                  <a:tcPr/>
                </a:tc>
                <a:tc>
                  <a:txBody>
                    <a:bodyPr/>
                    <a:lstStyle/>
                    <a:p>
                      <a:r>
                        <a:rPr lang="nl-NL" sz="1600"/>
                        <a:t>Schooltijden op maandag, dinsdag, donderdag en vrijdag. </a:t>
                      </a:r>
                    </a:p>
                  </a:txBody>
                  <a:tcPr/>
                </a:tc>
                <a:extLst>
                  <a:ext uri="{0D108BD9-81ED-4DB2-BD59-A6C34878D82A}">
                    <a16:rowId xmlns:a16="http://schemas.microsoft.com/office/drawing/2014/main" xmlns="" val="10001"/>
                  </a:ext>
                </a:extLst>
              </a:tr>
              <a:tr h="370840">
                <a:tc>
                  <a:txBody>
                    <a:bodyPr/>
                    <a:lstStyle/>
                    <a:p>
                      <a:r>
                        <a:rPr lang="nl-NL" sz="1600" dirty="0"/>
                        <a:t>8.30 – </a:t>
                      </a:r>
                      <a:r>
                        <a:rPr lang="nl-NL" sz="1600" dirty="0" smtClean="0"/>
                        <a:t>12.00</a:t>
                      </a:r>
                      <a:endParaRPr lang="nl-NL" sz="1600" dirty="0"/>
                    </a:p>
                  </a:txBody>
                  <a:tcPr/>
                </a:tc>
                <a:tc>
                  <a:txBody>
                    <a:bodyPr/>
                    <a:lstStyle/>
                    <a:p>
                      <a:r>
                        <a:rPr lang="nl-NL" sz="1600"/>
                        <a:t>Schooltijd op woensdag </a:t>
                      </a:r>
                    </a:p>
                  </a:txBody>
                  <a:tcPr/>
                </a:tc>
                <a:extLst>
                  <a:ext uri="{0D108BD9-81ED-4DB2-BD59-A6C34878D82A}">
                    <a16:rowId xmlns:a16="http://schemas.microsoft.com/office/drawing/2014/main" xmlns="" val="10002"/>
                  </a:ext>
                </a:extLst>
              </a:tr>
              <a:tr h="370840">
                <a:tc>
                  <a:txBody>
                    <a:bodyPr/>
                    <a:lstStyle/>
                    <a:p>
                      <a:r>
                        <a:rPr lang="nl-NL" sz="1600"/>
                        <a:t>Ong. 10.00 – 10.15</a:t>
                      </a:r>
                    </a:p>
                  </a:txBody>
                  <a:tcPr/>
                </a:tc>
                <a:tc>
                  <a:txBody>
                    <a:bodyPr/>
                    <a:lstStyle/>
                    <a:p>
                      <a:r>
                        <a:rPr lang="nl-NL" sz="1600"/>
                        <a:t>Buiten spelen,</a:t>
                      </a:r>
                      <a:r>
                        <a:rPr lang="nl-NL" sz="1600" baseline="0"/>
                        <a:t> aansluitend eten en drinken</a:t>
                      </a:r>
                      <a:endParaRPr lang="nl-NL" sz="1600"/>
                    </a:p>
                  </a:txBody>
                  <a:tcPr/>
                </a:tc>
                <a:extLst>
                  <a:ext uri="{0D108BD9-81ED-4DB2-BD59-A6C34878D82A}">
                    <a16:rowId xmlns:a16="http://schemas.microsoft.com/office/drawing/2014/main" xmlns="" val="10003"/>
                  </a:ext>
                </a:extLst>
              </a:tr>
              <a:tr h="370840">
                <a:tc>
                  <a:txBody>
                    <a:bodyPr/>
                    <a:lstStyle/>
                    <a:p>
                      <a:r>
                        <a:rPr lang="nl-NL" sz="1600"/>
                        <a:t>Ong. 12.00</a:t>
                      </a:r>
                    </a:p>
                  </a:txBody>
                  <a:tcPr/>
                </a:tc>
                <a:tc>
                  <a:txBody>
                    <a:bodyPr/>
                    <a:lstStyle/>
                    <a:p>
                      <a:r>
                        <a:rPr lang="nl-NL" sz="1600"/>
                        <a:t>Eten in de klas, met eigen leerkracht, in onderbouw eventueel </a:t>
                      </a:r>
                      <a:r>
                        <a:rPr lang="nl-NL" sz="1600" err="1"/>
                        <a:t>lunchassistent</a:t>
                      </a:r>
                      <a:endParaRPr lang="nl-NL" sz="1600"/>
                    </a:p>
                  </a:txBody>
                  <a:tcPr/>
                </a:tc>
                <a:extLst>
                  <a:ext uri="{0D108BD9-81ED-4DB2-BD59-A6C34878D82A}">
                    <a16:rowId xmlns:a16="http://schemas.microsoft.com/office/drawing/2014/main" xmlns="" val="10004"/>
                  </a:ext>
                </a:extLst>
              </a:tr>
              <a:tr h="370840">
                <a:tc>
                  <a:txBody>
                    <a:bodyPr/>
                    <a:lstStyle/>
                    <a:p>
                      <a:r>
                        <a:rPr lang="nl-NL" sz="1600"/>
                        <a:t>Ong. 12.15</a:t>
                      </a:r>
                      <a:r>
                        <a:rPr lang="nl-NL" sz="1600" baseline="0"/>
                        <a:t> – 12.45 </a:t>
                      </a:r>
                      <a:endParaRPr lang="nl-NL" sz="1600"/>
                    </a:p>
                  </a:txBody>
                  <a:tcPr/>
                </a:tc>
                <a:tc>
                  <a:txBody>
                    <a:bodyPr/>
                    <a:lstStyle/>
                    <a:p>
                      <a:r>
                        <a:rPr lang="nl-NL" sz="1600"/>
                        <a:t>Buiten spelen</a:t>
                      </a:r>
                    </a:p>
                  </a:txBody>
                  <a:tcPr/>
                </a:tc>
                <a:extLst>
                  <a:ext uri="{0D108BD9-81ED-4DB2-BD59-A6C34878D82A}">
                    <a16:rowId xmlns:a16="http://schemas.microsoft.com/office/drawing/2014/main" xmlns="" val="10005"/>
                  </a:ext>
                </a:extLst>
              </a:tr>
              <a:tr h="370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600" dirty="0" smtClean="0"/>
                        <a:t>Gemiddeld 6 studiedagen en aantal werkmiddagen per jaar</a:t>
                      </a:r>
                      <a:endParaRPr lang="nl-NL" sz="1600" dirty="0"/>
                    </a:p>
                  </a:txBody>
                  <a:tcPr/>
                </a:tc>
                <a:tc>
                  <a:txBody>
                    <a:bodyPr/>
                    <a:lstStyle/>
                    <a:p>
                      <a:endParaRPr lang="nl-NL" sz="1600" dirty="0"/>
                    </a:p>
                  </a:txBody>
                  <a:tcPr/>
                </a:tc>
              </a:tr>
            </a:tbl>
          </a:graphicData>
        </a:graphic>
      </p:graphicFrame>
    </p:spTree>
    <p:extLst>
      <p:ext uri="{BB962C8B-B14F-4D97-AF65-F5344CB8AC3E}">
        <p14:creationId xmlns:p14="http://schemas.microsoft.com/office/powerpoint/2010/main" val="1968167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Briesj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Briesj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iesj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622</Words>
  <Application>Microsoft Office PowerPoint</Application>
  <PresentationFormat>Breedbeeld</PresentationFormat>
  <Paragraphs>88</Paragraphs>
  <Slides>11</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Calibri</vt:lpstr>
      <vt:lpstr>News Gothic MT</vt:lpstr>
      <vt:lpstr>Wingdings 2</vt:lpstr>
      <vt:lpstr>Briesje</vt:lpstr>
      <vt:lpstr>Onderzoek schooltijden Willibrordschool</vt:lpstr>
      <vt:lpstr>Welkom!</vt:lpstr>
      <vt:lpstr>Verloop van de avond</vt:lpstr>
      <vt:lpstr>Uitleg voortraject</vt:lpstr>
      <vt:lpstr>Siebrand Konst, stichting Flore</vt:lpstr>
      <vt:lpstr> Forte </vt:lpstr>
      <vt:lpstr>Een dag op de Willibrordschool, huidige tijden</vt:lpstr>
      <vt:lpstr>Een dag op de Willibrordschool,  5 gelijke dagen</vt:lpstr>
      <vt:lpstr>Een dag op de Willibrordschool, continurooster, woensdagmiddag vrij</vt:lpstr>
      <vt:lpstr>Hoe ziet het vervolg eruit?</vt:lpstr>
      <vt:lpstr>Vragen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Onderzoek schooltijden Willibrordschool</dc:title>
  <dc:creator>directie</dc:creator>
  <cp:lastModifiedBy>directie</cp:lastModifiedBy>
  <cp:revision>3</cp:revision>
  <dcterms:modified xsi:type="dcterms:W3CDTF">2017-01-13T11:24:46Z</dcterms:modified>
</cp:coreProperties>
</file>